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3" r:id="rId3"/>
    <p:sldId id="265" r:id="rId4"/>
    <p:sldId id="258" r:id="rId5"/>
    <p:sldId id="266" r:id="rId6"/>
    <p:sldId id="264" r:id="rId7"/>
    <p:sldId id="268" r:id="rId8"/>
    <p:sldId id="267" r:id="rId9"/>
    <p:sldId id="269" r:id="rId10"/>
    <p:sldId id="260" r:id="rId11"/>
    <p:sldId id="270" r:id="rId12"/>
    <p:sldId id="259" r:id="rId13"/>
    <p:sldId id="261" r:id="rId14"/>
    <p:sldId id="262" r:id="rId15"/>
  </p:sldIdLst>
  <p:sldSz cx="12192000" cy="6858000"/>
  <p:notesSz cx="12192000" cy="6858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22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>
        <p:guide pos="3840"/>
        <p:guide orient="horz" pos="22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CCE21D-A6BA-4EDB-A4E9-4528807637CF}" type="datetimeFigureOut">
              <a:rPr lang="en-SG" smtClean="0"/>
              <a:t>29/1/2026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63FE72-2EFC-4FE6-8A66-58A09402DED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27441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3FE72-2EFC-4FE6-8A66-58A09402DEDB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16728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3999" y="1122362"/>
            <a:ext cx="9144000" cy="2387599"/>
          </a:xfrm>
        </p:spPr>
        <p:txBody>
          <a:bodyPr anchor="b"/>
          <a:lstStyle>
            <a:lvl1pPr algn="ctr">
              <a:defRPr sz="45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3999" y="3602037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899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199" y="365125"/>
            <a:ext cx="7734299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199" y="1825625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365125"/>
            <a:ext cx="10515600" cy="1325562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9" y="1681162"/>
            <a:ext cx="5157786" cy="823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6" cy="3684587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2"/>
            <a:ext cx="5183187" cy="823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7" cy="3684587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7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399"/>
            <a:ext cx="3932237" cy="38115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7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 bwMode="auto">
          <a:xfrm>
            <a:off x="5183187" y="987425"/>
            <a:ext cx="617220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>
              <a:defRPr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7" y="2057399"/>
            <a:ext cx="3932237" cy="38115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199" y="365125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199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199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ru-RU"/>
              <a:t>29.01.2026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59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599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>
        <a:lnSpc>
          <a:spcPct val="90000"/>
        </a:lnSpc>
        <a:spcBef>
          <a:spcPts val="0"/>
        </a:spcBef>
        <a:buNone/>
        <a:defRPr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>
        <a:lnSpc>
          <a:spcPct val="90000"/>
        </a:lnSpc>
        <a:spcBef>
          <a:spcPts val="749"/>
        </a:spcBef>
        <a:buFont typeface="Arial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5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723175" y="1158576"/>
            <a:ext cx="9144000" cy="2387599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2"/>
                </a:solidFill>
              </a:rPr>
              <a:t>PYGP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4251108" y="6052644"/>
            <a:ext cx="3689781" cy="1655762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2"/>
                </a:solidFill>
              </a:rPr>
              <a:t>By: PTE Chen Kay Den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12610068" name="Title 1"/>
          <p:cNvSpPr>
            <a:spLocks noGrp="1"/>
          </p:cNvSpPr>
          <p:nvPr>
            <p:ph type="ctrTitle"/>
          </p:nvPr>
        </p:nvSpPr>
        <p:spPr bwMode="auto">
          <a:xfrm>
            <a:off x="765698" y="543171"/>
            <a:ext cx="10692990" cy="579190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compatLnSpc="0">
            <a:normAutofit fontScale="90000"/>
          </a:bodyPr>
          <a:lstStyle/>
          <a:p>
            <a:pPr algn="l">
              <a:defRPr/>
            </a:pPr>
            <a:r>
              <a:rPr lang="en-SG" dirty="0">
                <a:solidFill>
                  <a:schemeClr val="bg2"/>
                </a:solidFill>
              </a:rPr>
              <a:t>Task: Features</a:t>
            </a:r>
            <a:endParaRPr dirty="0">
              <a:solidFill>
                <a:schemeClr val="bg2"/>
              </a:solidFill>
            </a:endParaRPr>
          </a:p>
        </p:txBody>
      </p:sp>
      <p:graphicFrame>
        <p:nvGraphicFramePr>
          <p:cNvPr id="1726605184" name="Table 172660518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34220"/>
              </p:ext>
            </p:extLst>
          </p:nvPr>
        </p:nvGraphicFramePr>
        <p:xfrm>
          <a:off x="765698" y="1368851"/>
          <a:ext cx="10696484" cy="371550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6964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0355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Additional Features</a:t>
                      </a:r>
                      <a:endParaRPr sz="2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774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Different </a:t>
                      </a:r>
                      <a:r>
                        <a:rPr lang="en-SG" sz="2200" dirty="0" err="1">
                          <a:solidFill>
                            <a:schemeClr val="bg1"/>
                          </a:solidFill>
                        </a:rPr>
                        <a:t>gamemodes</a:t>
                      </a:r>
                      <a:endParaRPr sz="2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55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Leaderboard</a:t>
                      </a:r>
                      <a:endParaRPr sz="2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55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2200" dirty="0">
                          <a:solidFill>
                            <a:schemeClr val="bg1"/>
                          </a:solidFill>
                        </a:rPr>
                        <a:t>B</a:t>
                      </a:r>
                      <a:r>
                        <a:rPr lang="en-SG" sz="2200" dirty="0" err="1">
                          <a:solidFill>
                            <a:schemeClr val="bg1"/>
                          </a:solidFill>
                        </a:rPr>
                        <a:t>ombs</a:t>
                      </a:r>
                      <a:endParaRPr sz="2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355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Combos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355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Player skins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23714738" name="TextBox 523714737"/>
          <p:cNvSpPr txBox="1"/>
          <p:nvPr/>
        </p:nvSpPr>
        <p:spPr bwMode="auto">
          <a:xfrm>
            <a:off x="765698" y="5173532"/>
            <a:ext cx="10777802" cy="35779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lang="en-SG" dirty="0">
                <a:solidFill>
                  <a:schemeClr val="bg2"/>
                </a:solidFill>
              </a:rPr>
              <a:t>*This list is non exhaustive. If you have </a:t>
            </a:r>
            <a:r>
              <a:rPr lang="en-SG" dirty="0" err="1">
                <a:solidFill>
                  <a:schemeClr val="bg2"/>
                </a:solidFill>
              </a:rPr>
              <a:t>othe</a:t>
            </a:r>
            <a:r>
              <a:rPr lang="en-SG" dirty="0">
                <a:solidFill>
                  <a:schemeClr val="bg2"/>
                </a:solidFill>
              </a:rPr>
              <a:t> suggestions, do ask your master trainer for approval</a:t>
            </a:r>
            <a:endParaRPr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CFA273-665D-7AF9-CBA0-D1B8B103B938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1228805274" name="Straight Connector 1228805273">
            <a:extLst>
              <a:ext uri="{FF2B5EF4-FFF2-40B4-BE49-F238E27FC236}">
                <a16:creationId xmlns:a16="http://schemas.microsoft.com/office/drawing/2014/main" id="{7EBAAE37-25A1-5314-6388-C50B408ABED2}"/>
              </a:ext>
            </a:extLst>
          </p:cNvPr>
          <p:cNvCxnSpPr>
            <a:cxnSpLocks/>
          </p:cNvCxnSpPr>
          <p:nvPr/>
        </p:nvCxnSpPr>
        <p:spPr bwMode="auto">
          <a:xfrm>
            <a:off x="6303747" y="1155159"/>
            <a:ext cx="0" cy="4499040"/>
          </a:xfrm>
          <a:prstGeom prst="line">
            <a:avLst/>
          </a:prstGeom>
          <a:ln w="38099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6532674" name="Content Placeholder 2">
            <a:extLst>
              <a:ext uri="{FF2B5EF4-FFF2-40B4-BE49-F238E27FC236}">
                <a16:creationId xmlns:a16="http://schemas.microsoft.com/office/drawing/2014/main" id="{B75BC3CA-F6C9-B254-640E-B6913161B56B}"/>
              </a:ext>
            </a:extLst>
          </p:cNvPr>
          <p:cNvSpPr>
            <a:spLocks noGrp="1"/>
          </p:cNvSpPr>
          <p:nvPr/>
        </p:nvSpPr>
        <p:spPr bwMode="auto">
          <a:xfrm>
            <a:off x="7296961" y="1576678"/>
            <a:ext cx="5370476" cy="365600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0" indent="0" algn="ctr" defTabSz="914400">
              <a:lnSpc>
                <a:spcPct val="90000"/>
              </a:lnSpc>
              <a:spcBef>
                <a:spcPts val="998"/>
              </a:spcBef>
              <a:buFont typeface="Arial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  <a:cs typeface="WenQuanYi Zen Hei"/>
              </a:rPr>
              <a:t>Overview</a:t>
            </a:r>
            <a:endParaRPr dirty="0">
              <a:solidFill>
                <a:schemeClr val="bg1">
                  <a:lumMod val="50000"/>
                </a:schemeClr>
              </a:solidFill>
              <a:latin typeface="Verdana"/>
              <a:ea typeface="Verdana"/>
            </a:endParaRP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</a:rPr>
              <a:t>Base Game</a:t>
            </a: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</a:rPr>
              <a:t>Task</a:t>
            </a:r>
            <a:endParaRPr dirty="0">
              <a:solidFill>
                <a:schemeClr val="bg1">
                  <a:lumMod val="50000"/>
                </a:schemeClr>
              </a:solidFill>
              <a:latin typeface="Verdana"/>
              <a:ea typeface="Verdana"/>
            </a:endParaRP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/>
                </a:solidFill>
                <a:latin typeface="Verdana"/>
                <a:ea typeface="Verdana"/>
                <a:cs typeface="WenQuanYi Zen Hei"/>
              </a:rPr>
              <a:t>Rubrics</a:t>
            </a:r>
            <a:endParaRPr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  <a:p>
            <a:pPr marL="394020" indent="-394020" algn="l">
              <a:lnSpc>
                <a:spcPct val="150000"/>
              </a:lnSpc>
              <a:buFont typeface="Arial"/>
              <a:buAutoNum type="arabicPeriod"/>
              <a:defRPr/>
            </a:pPr>
            <a:endParaRPr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503708E-BADB-80A5-0506-7625F909E766}"/>
              </a:ext>
            </a:extLst>
          </p:cNvPr>
          <p:cNvSpPr txBox="1"/>
          <p:nvPr/>
        </p:nvSpPr>
        <p:spPr bwMode="auto">
          <a:xfrm>
            <a:off x="1045947" y="2655179"/>
            <a:ext cx="10515600" cy="1325560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 fontScale="90000" lnSpcReduction="10000"/>
          </a:bodyPr>
          <a:lstStyle>
            <a:lvl1pPr algn="ctr" defTabSz="914400">
              <a:lnSpc>
                <a:spcPct val="90000"/>
              </a:lnSpc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en-SG" sz="10000" dirty="0" err="1">
                <a:solidFill>
                  <a:schemeClr val="bg1"/>
                </a:solidFill>
                <a:latin typeface="Verdana"/>
                <a:ea typeface="Verdana"/>
                <a:cs typeface="WenQuanYi Zen Hei"/>
              </a:rPr>
              <a:t>PyGP</a:t>
            </a:r>
            <a:endParaRPr lang="en-SG" sz="12000"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</p:txBody>
      </p:sp>
    </p:spTree>
    <p:extLst>
      <p:ext uri="{BB962C8B-B14F-4D97-AF65-F5344CB8AC3E}">
        <p14:creationId xmlns:p14="http://schemas.microsoft.com/office/powerpoint/2010/main" val="4150049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6605308" name="Title 1"/>
          <p:cNvSpPr>
            <a:spLocks noGrp="1"/>
          </p:cNvSpPr>
          <p:nvPr>
            <p:ph type="ctrTitle"/>
          </p:nvPr>
        </p:nvSpPr>
        <p:spPr bwMode="auto">
          <a:xfrm>
            <a:off x="765698" y="543171"/>
            <a:ext cx="10692990" cy="579190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compatLnSpc="0">
            <a:normAutofit fontScale="90000"/>
          </a:bodyPr>
          <a:lstStyle/>
          <a:p>
            <a:pPr algn="l">
              <a:defRPr/>
            </a:pPr>
            <a:r>
              <a:rPr lang="en-SG" dirty="0">
                <a:solidFill>
                  <a:schemeClr val="bg2"/>
                </a:solidFill>
              </a:rPr>
              <a:t>Rubrics</a:t>
            </a:r>
            <a:endParaRPr dirty="0">
              <a:solidFill>
                <a:schemeClr val="bg2"/>
              </a:solidFill>
            </a:endParaRPr>
          </a:p>
        </p:txBody>
      </p:sp>
      <p:graphicFrame>
        <p:nvGraphicFramePr>
          <p:cNvPr id="496413667" name="Table 49641366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8518461"/>
              </p:ext>
            </p:extLst>
          </p:nvPr>
        </p:nvGraphicFramePr>
        <p:xfrm>
          <a:off x="765698" y="1891357"/>
          <a:ext cx="10696484" cy="273242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6964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3091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>
                          <a:solidFill>
                            <a:schemeClr val="bg1"/>
                          </a:solidFill>
                        </a:rPr>
                        <a:t>Requirements</a:t>
                      </a:r>
                      <a:endParaRPr sz="22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3154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Function /OOP based coding</a:t>
                      </a:r>
                      <a:endParaRPr sz="2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3091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sz="2200" dirty="0">
                          <a:solidFill>
                            <a:schemeClr val="bg1"/>
                          </a:solidFill>
                        </a:rPr>
                        <a:t>Implement new features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3091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Slides for presentation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2198776" name="Title 1"/>
          <p:cNvSpPr>
            <a:spLocks noGrp="1"/>
          </p:cNvSpPr>
          <p:nvPr>
            <p:ph type="ctrTitle"/>
          </p:nvPr>
        </p:nvSpPr>
        <p:spPr bwMode="auto">
          <a:xfrm>
            <a:off x="765698" y="543171"/>
            <a:ext cx="10692990" cy="579190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compatLnSpc="0">
            <a:normAutofit fontScale="90000"/>
          </a:bodyPr>
          <a:lstStyle/>
          <a:p>
            <a:pPr algn="l">
              <a:defRPr/>
            </a:pPr>
            <a:r>
              <a:rPr lang="en-SG" dirty="0">
                <a:solidFill>
                  <a:schemeClr val="bg2"/>
                </a:solidFill>
              </a:rPr>
              <a:t>Rubrics</a:t>
            </a:r>
            <a:endParaRPr dirty="0">
              <a:solidFill>
                <a:schemeClr val="bg2"/>
              </a:solidFill>
            </a:endParaRPr>
          </a:p>
        </p:txBody>
      </p:sp>
      <p:graphicFrame>
        <p:nvGraphicFramePr>
          <p:cNvPr id="436747901" name="Table 43674790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8168981"/>
              </p:ext>
            </p:extLst>
          </p:nvPr>
        </p:nvGraphicFramePr>
        <p:xfrm>
          <a:off x="741407" y="1374270"/>
          <a:ext cx="10696484" cy="472985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6964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0355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Presentation requirements</a:t>
                      </a:r>
                      <a:endParaRPr sz="2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4547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Black background</a:t>
                      </a:r>
                      <a:endParaRPr sz="2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60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Formal presentation (Eloquent and Audible)</a:t>
                      </a:r>
                      <a:endParaRPr sz="2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788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Use of flowcharts and images</a:t>
                      </a:r>
                      <a:endParaRPr sz="2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>
                          <a:solidFill>
                            <a:schemeClr val="bg1"/>
                          </a:solidFill>
                        </a:rPr>
                        <a:t>Using bolded/highlighted text for important information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28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Inclusion of workload spread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656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Readable text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984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>
                          <a:solidFill>
                            <a:schemeClr val="bg1"/>
                          </a:solidFill>
                        </a:rPr>
                        <a:t>Modest use of bullet points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3120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>
                          <a:solidFill>
                            <a:schemeClr val="bg1"/>
                          </a:solidFill>
                        </a:rPr>
                        <a:t>Limit the alternating of speakers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0355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SG" sz="2200" dirty="0">
                          <a:solidFill>
                            <a:schemeClr val="bg1"/>
                          </a:solidFill>
                        </a:rPr>
                        <a:t>Live showcase of gameplay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189014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en-SG" dirty="0" err="1">
                <a:solidFill>
                  <a:schemeClr val="bg2"/>
                </a:solidFill>
              </a:rPr>
              <a:t>QnA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844327317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3999" y="3602037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>
              <a:defRPr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1228805274" name="Straight Connector 1228805273"/>
          <p:cNvCxnSpPr>
            <a:cxnSpLocks/>
          </p:cNvCxnSpPr>
          <p:nvPr/>
        </p:nvCxnSpPr>
        <p:spPr bwMode="auto">
          <a:xfrm>
            <a:off x="6303747" y="1155159"/>
            <a:ext cx="0" cy="4499040"/>
          </a:xfrm>
          <a:prstGeom prst="line">
            <a:avLst/>
          </a:prstGeom>
          <a:ln w="38099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6532674" name="Content Placeholder 2"/>
          <p:cNvSpPr>
            <a:spLocks noGrp="1"/>
          </p:cNvSpPr>
          <p:nvPr/>
        </p:nvSpPr>
        <p:spPr bwMode="auto">
          <a:xfrm>
            <a:off x="7296961" y="1576678"/>
            <a:ext cx="5370476" cy="365600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0" indent="0" algn="ctr" defTabSz="914400">
              <a:lnSpc>
                <a:spcPct val="90000"/>
              </a:lnSpc>
              <a:spcBef>
                <a:spcPts val="998"/>
              </a:spcBef>
              <a:buFont typeface="Arial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/>
                </a:solidFill>
                <a:latin typeface="Verdana"/>
                <a:ea typeface="Verdana"/>
                <a:cs typeface="WenQuanYi Zen Hei"/>
              </a:rPr>
              <a:t>Overview</a:t>
            </a:r>
            <a:endParaRPr dirty="0">
              <a:solidFill>
                <a:schemeClr val="bg1"/>
              </a:solidFill>
              <a:latin typeface="Verdana"/>
              <a:ea typeface="Verdana"/>
            </a:endParaRP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/>
                </a:solidFill>
                <a:latin typeface="Verdana"/>
                <a:ea typeface="Verdana"/>
              </a:rPr>
              <a:t>Base Game</a:t>
            </a: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/>
                </a:solidFill>
                <a:latin typeface="Verdana"/>
                <a:ea typeface="Verdana"/>
              </a:rPr>
              <a:t>Task</a:t>
            </a:r>
            <a:endParaRPr dirty="0">
              <a:solidFill>
                <a:schemeClr val="bg1"/>
              </a:solidFill>
              <a:latin typeface="Verdana"/>
              <a:ea typeface="Verdana"/>
            </a:endParaRP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/>
                </a:solidFill>
                <a:latin typeface="Verdana"/>
                <a:ea typeface="Verdana"/>
                <a:cs typeface="WenQuanYi Zen Hei"/>
              </a:rPr>
              <a:t>Rubrics</a:t>
            </a:r>
            <a:endParaRPr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  <a:p>
            <a:pPr marL="394020" indent="-394020" algn="l">
              <a:lnSpc>
                <a:spcPct val="150000"/>
              </a:lnSpc>
              <a:buFont typeface="Arial"/>
              <a:buAutoNum type="arabicPeriod"/>
              <a:defRPr/>
            </a:pPr>
            <a:endParaRPr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</p:txBody>
      </p:sp>
      <p:sp>
        <p:nvSpPr>
          <p:cNvPr id="8" name="Title 1"/>
          <p:cNvSpPr txBox="1"/>
          <p:nvPr/>
        </p:nvSpPr>
        <p:spPr bwMode="auto">
          <a:xfrm>
            <a:off x="1045947" y="2655179"/>
            <a:ext cx="10515600" cy="1325560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 fontScale="90000" lnSpcReduction="10000"/>
          </a:bodyPr>
          <a:lstStyle>
            <a:lvl1pPr algn="ctr" defTabSz="914400">
              <a:lnSpc>
                <a:spcPct val="90000"/>
              </a:lnSpc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en-SG" sz="10000" dirty="0" err="1">
                <a:solidFill>
                  <a:schemeClr val="bg1"/>
                </a:solidFill>
                <a:latin typeface="Verdana"/>
                <a:ea typeface="Verdana"/>
                <a:cs typeface="WenQuanYi Zen Hei"/>
              </a:rPr>
              <a:t>PyGP</a:t>
            </a:r>
            <a:endParaRPr lang="en-SG" sz="12000"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935C17-2206-FE1E-5485-C19698586111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1228805274" name="Straight Connector 1228805273">
            <a:extLst>
              <a:ext uri="{FF2B5EF4-FFF2-40B4-BE49-F238E27FC236}">
                <a16:creationId xmlns:a16="http://schemas.microsoft.com/office/drawing/2014/main" id="{DC73781C-A526-75EF-F7E6-B3E7CEA4CB82}"/>
              </a:ext>
            </a:extLst>
          </p:cNvPr>
          <p:cNvCxnSpPr>
            <a:cxnSpLocks/>
          </p:cNvCxnSpPr>
          <p:nvPr/>
        </p:nvCxnSpPr>
        <p:spPr bwMode="auto">
          <a:xfrm>
            <a:off x="6303747" y="1155159"/>
            <a:ext cx="0" cy="4499040"/>
          </a:xfrm>
          <a:prstGeom prst="line">
            <a:avLst/>
          </a:prstGeom>
          <a:ln w="38099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0EB94387-F131-3417-69BE-9AB96A967201}"/>
              </a:ext>
            </a:extLst>
          </p:cNvPr>
          <p:cNvSpPr txBox="1"/>
          <p:nvPr/>
        </p:nvSpPr>
        <p:spPr bwMode="auto">
          <a:xfrm>
            <a:off x="1045947" y="2655179"/>
            <a:ext cx="10515600" cy="1325560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 fontScale="90000" lnSpcReduction="10000"/>
          </a:bodyPr>
          <a:lstStyle>
            <a:lvl1pPr algn="ctr" defTabSz="914400">
              <a:lnSpc>
                <a:spcPct val="90000"/>
              </a:lnSpc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en-SG" sz="10000" dirty="0" err="1">
                <a:solidFill>
                  <a:schemeClr val="bg1"/>
                </a:solidFill>
                <a:latin typeface="Verdana"/>
                <a:ea typeface="Verdana"/>
                <a:cs typeface="WenQuanYi Zen Hei"/>
              </a:rPr>
              <a:t>PyGP</a:t>
            </a:r>
            <a:endParaRPr lang="en-SG" sz="12000"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0BF694A-131B-32EB-0C9A-666782AA1D82}"/>
              </a:ext>
            </a:extLst>
          </p:cNvPr>
          <p:cNvSpPr>
            <a:spLocks noGrp="1"/>
          </p:cNvSpPr>
          <p:nvPr/>
        </p:nvSpPr>
        <p:spPr bwMode="auto">
          <a:xfrm>
            <a:off x="7296961" y="1576678"/>
            <a:ext cx="5370476" cy="365600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0" indent="0" algn="ctr" defTabSz="914400">
              <a:lnSpc>
                <a:spcPct val="90000"/>
              </a:lnSpc>
              <a:spcBef>
                <a:spcPts val="998"/>
              </a:spcBef>
              <a:buFont typeface="Arial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/>
                </a:solidFill>
                <a:latin typeface="Verdana"/>
                <a:ea typeface="Verdana"/>
                <a:cs typeface="WenQuanYi Zen Hei"/>
              </a:rPr>
              <a:t>Overview</a:t>
            </a:r>
            <a:endParaRPr dirty="0">
              <a:solidFill>
                <a:schemeClr val="bg1"/>
              </a:solidFill>
              <a:latin typeface="Verdana"/>
              <a:ea typeface="Verdana"/>
            </a:endParaRP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</a:rPr>
              <a:t>Base Game</a:t>
            </a: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</a:rPr>
              <a:t>Task</a:t>
            </a:r>
            <a:endParaRPr dirty="0">
              <a:solidFill>
                <a:schemeClr val="bg1">
                  <a:lumMod val="50000"/>
                </a:schemeClr>
              </a:solidFill>
              <a:latin typeface="Verdana"/>
              <a:ea typeface="Verdana"/>
            </a:endParaRP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  <a:cs typeface="WenQuanYi Zen Hei"/>
              </a:rPr>
              <a:t>Rubrics</a:t>
            </a:r>
            <a:endParaRPr dirty="0">
              <a:solidFill>
                <a:schemeClr val="bg1">
                  <a:lumMod val="50000"/>
                </a:schemeClr>
              </a:solidFill>
              <a:latin typeface="Verdana"/>
              <a:ea typeface="Verdana"/>
              <a:cs typeface="WenQuanYi Zen Hei"/>
            </a:endParaRPr>
          </a:p>
          <a:p>
            <a:pPr marL="394020" indent="-394020" algn="l">
              <a:lnSpc>
                <a:spcPct val="150000"/>
              </a:lnSpc>
              <a:buFont typeface="Arial"/>
              <a:buAutoNum type="arabicPeriod"/>
              <a:defRPr/>
            </a:pPr>
            <a:endParaRPr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</p:txBody>
      </p:sp>
    </p:spTree>
    <p:extLst>
      <p:ext uri="{BB962C8B-B14F-4D97-AF65-F5344CB8AC3E}">
        <p14:creationId xmlns:p14="http://schemas.microsoft.com/office/powerpoint/2010/main" val="1370013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5103305" name="Title 1"/>
          <p:cNvSpPr>
            <a:spLocks noGrp="1"/>
          </p:cNvSpPr>
          <p:nvPr>
            <p:ph type="ctrTitle"/>
          </p:nvPr>
        </p:nvSpPr>
        <p:spPr bwMode="auto">
          <a:xfrm>
            <a:off x="765698" y="543171"/>
            <a:ext cx="10692990" cy="579190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compatLnSpc="0">
            <a:normAutofit fontScale="90000"/>
          </a:bodyPr>
          <a:lstStyle/>
          <a:p>
            <a:pPr algn="l">
              <a:defRPr/>
            </a:pPr>
            <a:r>
              <a:rPr lang="en-SG" dirty="0" err="1">
                <a:solidFill>
                  <a:schemeClr val="bg2"/>
                </a:solidFill>
              </a:rPr>
              <a:t>PyGP</a:t>
            </a:r>
            <a:r>
              <a:rPr lang="en-SG" dirty="0">
                <a:solidFill>
                  <a:schemeClr val="bg2"/>
                </a:solidFill>
              </a:rPr>
              <a:t> Overview: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262627275" name="Subtitle 2"/>
          <p:cNvSpPr>
            <a:spLocks noGrp="1"/>
          </p:cNvSpPr>
          <p:nvPr>
            <p:ph type="subTitle" idx="1"/>
          </p:nvPr>
        </p:nvSpPr>
        <p:spPr bwMode="auto">
          <a:xfrm>
            <a:off x="765698" y="1364124"/>
            <a:ext cx="10692990" cy="49334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 fontScale="87500" lnSpcReduction="1000"/>
          </a:bodyPr>
          <a:lstStyle/>
          <a:p>
            <a:pPr marL="283878" indent="-283878" algn="l">
              <a:buFont typeface="Arial"/>
              <a:buChar char="•"/>
              <a:defRPr/>
            </a:pPr>
            <a:r>
              <a:rPr lang="en-SG" sz="2700" dirty="0">
                <a:solidFill>
                  <a:schemeClr val="bg2"/>
                </a:solidFill>
              </a:rPr>
              <a:t>Test Python proficiency, with emphasis on functions, OOP and CPM</a:t>
            </a:r>
          </a:p>
          <a:p>
            <a:pPr marL="283878" indent="-283878" algn="l">
              <a:buFont typeface="Arial"/>
              <a:buChar char="•"/>
              <a:defRPr/>
            </a:pPr>
            <a:endParaRPr lang="en-SG" sz="2700" dirty="0">
              <a:solidFill>
                <a:schemeClr val="bg2"/>
              </a:solidFill>
            </a:endParaRPr>
          </a:p>
          <a:p>
            <a:pPr marL="283878" indent="-283878" algn="l">
              <a:buFont typeface="Arial"/>
              <a:buChar char="•"/>
              <a:defRPr/>
            </a:pPr>
            <a:r>
              <a:rPr lang="en-SG" sz="2700" dirty="0">
                <a:solidFill>
                  <a:schemeClr val="bg2"/>
                </a:solidFill>
              </a:rPr>
              <a:t>You will be required add new features and improvements to a game</a:t>
            </a:r>
          </a:p>
          <a:p>
            <a:pPr marL="283878" indent="-283878" algn="l">
              <a:buFont typeface="Arial"/>
              <a:buChar char="•"/>
              <a:defRPr/>
            </a:pPr>
            <a:endParaRPr lang="en-SG" sz="2700" dirty="0">
              <a:solidFill>
                <a:schemeClr val="bg2"/>
              </a:solidFill>
            </a:endParaRPr>
          </a:p>
          <a:p>
            <a:pPr marL="283878" indent="-283878" algn="l">
              <a:buFont typeface="Arial"/>
              <a:buChar char="•"/>
              <a:defRPr/>
            </a:pPr>
            <a:r>
              <a:rPr lang="en-SG" sz="2700" dirty="0">
                <a:solidFill>
                  <a:schemeClr val="bg2"/>
                </a:solidFill>
              </a:rPr>
              <a:t>You should utilise functions and OOP</a:t>
            </a:r>
          </a:p>
          <a:p>
            <a:pPr marL="283878" indent="-283878" algn="l">
              <a:buFont typeface="Arial"/>
              <a:buChar char="•"/>
              <a:defRPr/>
            </a:pPr>
            <a:endParaRPr lang="en-SG" sz="2700" dirty="0">
              <a:solidFill>
                <a:schemeClr val="bg2"/>
              </a:solidFill>
            </a:endParaRPr>
          </a:p>
          <a:p>
            <a:pPr marL="283878" indent="-283878" algn="l">
              <a:buFont typeface="Arial"/>
              <a:buChar char="•"/>
              <a:defRPr/>
            </a:pPr>
            <a:r>
              <a:rPr lang="en-SG" sz="2700" dirty="0">
                <a:solidFill>
                  <a:schemeClr val="bg2"/>
                </a:solidFill>
              </a:rPr>
              <a:t>Do collaborate with your teammates using Git</a:t>
            </a:r>
          </a:p>
          <a:p>
            <a:pPr marL="283878" indent="-283878" algn="l">
              <a:buFont typeface="Arial"/>
              <a:buChar char="•"/>
              <a:defRPr/>
            </a:pPr>
            <a:endParaRPr lang="en-SG" sz="2700" dirty="0">
              <a:solidFill>
                <a:schemeClr val="bg2"/>
              </a:solidFill>
            </a:endParaRPr>
          </a:p>
          <a:p>
            <a:pPr marL="283878" indent="-283878" algn="l">
              <a:buFont typeface="Arial"/>
              <a:buChar char="•"/>
              <a:defRPr/>
            </a:pPr>
            <a:r>
              <a:rPr lang="en-SG" sz="2700" dirty="0">
                <a:solidFill>
                  <a:schemeClr val="bg2"/>
                </a:solidFill>
              </a:rPr>
              <a:t>Present your game to the unit</a:t>
            </a:r>
          </a:p>
          <a:p>
            <a:pPr>
              <a:defRPr/>
            </a:pP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3BD23D-50EC-B1AE-812B-5605916F3C59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1228805274" name="Straight Connector 1228805273">
            <a:extLst>
              <a:ext uri="{FF2B5EF4-FFF2-40B4-BE49-F238E27FC236}">
                <a16:creationId xmlns:a16="http://schemas.microsoft.com/office/drawing/2014/main" id="{E695B082-2AC3-5641-32A6-2B09B12B66FB}"/>
              </a:ext>
            </a:extLst>
          </p:cNvPr>
          <p:cNvCxnSpPr>
            <a:cxnSpLocks/>
          </p:cNvCxnSpPr>
          <p:nvPr/>
        </p:nvCxnSpPr>
        <p:spPr bwMode="auto">
          <a:xfrm>
            <a:off x="6303747" y="1155159"/>
            <a:ext cx="0" cy="4499040"/>
          </a:xfrm>
          <a:prstGeom prst="line">
            <a:avLst/>
          </a:prstGeom>
          <a:ln w="38099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CC9FDDD2-91AD-E1F9-4B33-6D83E040B7AB}"/>
              </a:ext>
            </a:extLst>
          </p:cNvPr>
          <p:cNvSpPr txBox="1"/>
          <p:nvPr/>
        </p:nvSpPr>
        <p:spPr bwMode="auto">
          <a:xfrm>
            <a:off x="1045947" y="2655179"/>
            <a:ext cx="10515600" cy="1325560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 fontScale="90000" lnSpcReduction="10000"/>
          </a:bodyPr>
          <a:lstStyle>
            <a:lvl1pPr algn="ctr" defTabSz="914400">
              <a:lnSpc>
                <a:spcPct val="90000"/>
              </a:lnSpc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en-SG" sz="10000" dirty="0" err="1">
                <a:solidFill>
                  <a:schemeClr val="bg1"/>
                </a:solidFill>
                <a:latin typeface="Verdana"/>
                <a:ea typeface="Verdana"/>
                <a:cs typeface="WenQuanYi Zen Hei"/>
              </a:rPr>
              <a:t>PyGP</a:t>
            </a:r>
            <a:endParaRPr lang="en-SG" sz="12000"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44142AC-C913-EE33-5DF9-8E90F9D297CD}"/>
              </a:ext>
            </a:extLst>
          </p:cNvPr>
          <p:cNvSpPr>
            <a:spLocks noGrp="1"/>
          </p:cNvSpPr>
          <p:nvPr/>
        </p:nvSpPr>
        <p:spPr bwMode="auto">
          <a:xfrm>
            <a:off x="7296961" y="1576678"/>
            <a:ext cx="5370476" cy="365600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0" indent="0" algn="ctr" defTabSz="914400">
              <a:lnSpc>
                <a:spcPct val="90000"/>
              </a:lnSpc>
              <a:spcBef>
                <a:spcPts val="998"/>
              </a:spcBef>
              <a:buFont typeface="Arial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  <a:cs typeface="WenQuanYi Zen Hei"/>
              </a:rPr>
              <a:t>Overview</a:t>
            </a:r>
            <a:endParaRPr dirty="0">
              <a:solidFill>
                <a:schemeClr val="bg1">
                  <a:lumMod val="50000"/>
                </a:schemeClr>
              </a:solidFill>
              <a:latin typeface="Verdana"/>
              <a:ea typeface="Verdana"/>
            </a:endParaRP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/>
                </a:solidFill>
                <a:latin typeface="Verdana"/>
                <a:ea typeface="Verdana"/>
              </a:rPr>
              <a:t>Base Game</a:t>
            </a: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</a:rPr>
              <a:t>Task</a:t>
            </a:r>
            <a:endParaRPr dirty="0">
              <a:solidFill>
                <a:schemeClr val="bg1">
                  <a:lumMod val="50000"/>
                </a:schemeClr>
              </a:solidFill>
              <a:latin typeface="Verdana"/>
              <a:ea typeface="Verdana"/>
            </a:endParaRP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  <a:cs typeface="WenQuanYi Zen Hei"/>
              </a:rPr>
              <a:t>Rubrics</a:t>
            </a:r>
            <a:endParaRPr dirty="0">
              <a:solidFill>
                <a:schemeClr val="bg1">
                  <a:lumMod val="50000"/>
                </a:schemeClr>
              </a:solidFill>
              <a:latin typeface="Verdana"/>
              <a:ea typeface="Verdana"/>
              <a:cs typeface="WenQuanYi Zen Hei"/>
            </a:endParaRPr>
          </a:p>
          <a:p>
            <a:pPr marL="394020" indent="-394020" algn="l">
              <a:lnSpc>
                <a:spcPct val="150000"/>
              </a:lnSpc>
              <a:buFont typeface="Arial"/>
              <a:buAutoNum type="arabicPeriod"/>
              <a:defRPr/>
            </a:pPr>
            <a:endParaRPr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</p:txBody>
      </p:sp>
    </p:spTree>
    <p:extLst>
      <p:ext uri="{BB962C8B-B14F-4D97-AF65-F5344CB8AC3E}">
        <p14:creationId xmlns:p14="http://schemas.microsoft.com/office/powerpoint/2010/main" val="1444647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B53081-43DD-4E95-0BE1-EF7724EDF128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D551DE2-596B-4E6E-21F8-725FEA4A90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8191ABA-73FD-4348-AE81-D03D69DECC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6" name="Trailer">
            <a:hlinkClick r:id="" action="ppaction://media"/>
            <a:extLst>
              <a:ext uri="{FF2B5EF4-FFF2-40B4-BE49-F238E27FC236}">
                <a16:creationId xmlns:a16="http://schemas.microsoft.com/office/drawing/2014/main" id="{BB9D387A-E63D-9B39-D429-B30D33C9C8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63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3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4B6B60-3696-1268-6568-2BAFD9B35360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16820416" name="Title 1">
            <a:extLst>
              <a:ext uri="{FF2B5EF4-FFF2-40B4-BE49-F238E27FC236}">
                <a16:creationId xmlns:a16="http://schemas.microsoft.com/office/drawing/2014/main" id="{7F022E96-234E-4CCC-18E4-88800C5C2D0E}"/>
              </a:ext>
            </a:extLst>
          </p:cNvPr>
          <p:cNvSpPr>
            <a:spLocks noGrp="1"/>
          </p:cNvSpPr>
          <p:nvPr>
            <p:ph type="ctrTitle"/>
          </p:nvPr>
        </p:nvSpPr>
        <p:spPr bwMode="auto">
          <a:xfrm>
            <a:off x="765698" y="543171"/>
            <a:ext cx="10692990" cy="579190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compatLnSpc="0">
            <a:normAutofit fontScale="90000"/>
          </a:bodyPr>
          <a:lstStyle/>
          <a:p>
            <a:pPr algn="l">
              <a:defRPr/>
            </a:pPr>
            <a:r>
              <a:rPr lang="en-SG" dirty="0">
                <a:solidFill>
                  <a:schemeClr val="bg2"/>
                </a:solidFill>
              </a:rPr>
              <a:t>Fruit Ninja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2020665976" name="Subtitle 2">
            <a:extLst>
              <a:ext uri="{FF2B5EF4-FFF2-40B4-BE49-F238E27FC236}">
                <a16:creationId xmlns:a16="http://schemas.microsoft.com/office/drawing/2014/main" id="{10D24B96-242E-B4FE-4DF9-92F43E105359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765698" y="1364124"/>
            <a:ext cx="7400854" cy="4933472"/>
          </a:xfrm>
        </p:spPr>
        <p:txBody>
          <a:bodyPr>
            <a:normAutofit/>
          </a:bodyPr>
          <a:lstStyle/>
          <a:p>
            <a:pPr marL="283879" indent="-283879" algn="l">
              <a:buFont typeface="Arial"/>
              <a:buChar char="•"/>
              <a:defRPr/>
            </a:pPr>
            <a:r>
              <a:rPr lang="en-US" sz="2800" dirty="0">
                <a:solidFill>
                  <a:schemeClr val="bg2"/>
                </a:solidFill>
              </a:rPr>
              <a:t>Fruit Nina is a classic mobile game</a:t>
            </a:r>
            <a:endParaRPr sz="2800" dirty="0">
              <a:solidFill>
                <a:schemeClr val="bg2"/>
              </a:solidFill>
            </a:endParaRPr>
          </a:p>
          <a:p>
            <a:pPr marL="283879" indent="-283879" algn="l">
              <a:buFont typeface="Arial"/>
              <a:buChar char="•"/>
              <a:defRPr/>
            </a:pPr>
            <a:endParaRPr sz="2800" dirty="0">
              <a:solidFill>
                <a:schemeClr val="bg2"/>
              </a:solidFill>
            </a:endParaRPr>
          </a:p>
          <a:p>
            <a:pPr marL="283879" indent="-283879" algn="l">
              <a:buFont typeface="Arial"/>
              <a:buChar char="•"/>
              <a:defRPr/>
            </a:pPr>
            <a:r>
              <a:rPr lang="en-US" sz="2800" dirty="0">
                <a:solidFill>
                  <a:schemeClr val="bg2"/>
                </a:solidFill>
              </a:rPr>
              <a:t>Players slice fruits that are thrown into their screen whilst avoiding bombs</a:t>
            </a:r>
            <a:endParaRPr sz="2800" dirty="0">
              <a:solidFill>
                <a:schemeClr val="bg2"/>
              </a:solidFill>
            </a:endParaRPr>
          </a:p>
          <a:p>
            <a:pPr algn="l">
              <a:defRPr/>
            </a:pPr>
            <a:endParaRPr lang="en-US" sz="2800" dirty="0">
              <a:solidFill>
                <a:schemeClr val="bg2"/>
              </a:solidFill>
            </a:endParaRPr>
          </a:p>
          <a:p>
            <a:pPr marL="283879" indent="-283879" algn="l">
              <a:buFont typeface="Arial"/>
              <a:buChar char="•"/>
              <a:defRPr/>
            </a:pPr>
            <a:r>
              <a:rPr lang="en-US" sz="2800" dirty="0">
                <a:solidFill>
                  <a:schemeClr val="bg2"/>
                </a:solidFill>
              </a:rPr>
              <a:t>Goal of the game is to slice as many fruits before time is over</a:t>
            </a:r>
          </a:p>
        </p:txBody>
      </p:sp>
      <p:pic>
        <p:nvPicPr>
          <p:cNvPr id="2" name="Picture 2" descr="Fruit Ninja® – Apps on Google Play">
            <a:extLst>
              <a:ext uri="{FF2B5EF4-FFF2-40B4-BE49-F238E27FC236}">
                <a16:creationId xmlns:a16="http://schemas.microsoft.com/office/drawing/2014/main" id="{23173660-460B-BAC9-73E6-7ED33F9C4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3920" y="1503680"/>
            <a:ext cx="3286760" cy="3286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F8F3628-95EC-C434-A0B5-EC5880965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8775700" y="4910538"/>
            <a:ext cx="2743200" cy="365125"/>
          </a:xfrm>
        </p:spPr>
        <p:txBody>
          <a:bodyPr/>
          <a:lstStyle/>
          <a:p>
            <a:pPr algn="ctr">
              <a:defRPr/>
            </a:pPr>
            <a:r>
              <a:rPr lang="en-US" sz="1200" dirty="0">
                <a:solidFill>
                  <a:schemeClr val="bg1"/>
                </a:solidFill>
              </a:rPr>
              <a:t>Fruit Ninja Icon</a:t>
            </a:r>
          </a:p>
        </p:txBody>
      </p:sp>
    </p:spTree>
    <p:extLst>
      <p:ext uri="{BB962C8B-B14F-4D97-AF65-F5344CB8AC3E}">
        <p14:creationId xmlns:p14="http://schemas.microsoft.com/office/powerpoint/2010/main" val="4150013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8D9A82-ED1E-CF17-EDD2-C2959AF0093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1228805274" name="Straight Connector 1228805273">
            <a:extLst>
              <a:ext uri="{FF2B5EF4-FFF2-40B4-BE49-F238E27FC236}">
                <a16:creationId xmlns:a16="http://schemas.microsoft.com/office/drawing/2014/main" id="{B190422B-62DF-2D91-255D-DD12C72910F4}"/>
              </a:ext>
            </a:extLst>
          </p:cNvPr>
          <p:cNvCxnSpPr>
            <a:cxnSpLocks/>
          </p:cNvCxnSpPr>
          <p:nvPr/>
        </p:nvCxnSpPr>
        <p:spPr bwMode="auto">
          <a:xfrm>
            <a:off x="6303747" y="1155159"/>
            <a:ext cx="0" cy="4499040"/>
          </a:xfrm>
          <a:prstGeom prst="line">
            <a:avLst/>
          </a:prstGeom>
          <a:ln w="38099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1364253" name="Slide Number Placeholder 5">
            <a:extLst>
              <a:ext uri="{FF2B5EF4-FFF2-40B4-BE49-F238E27FC236}">
                <a16:creationId xmlns:a16="http://schemas.microsoft.com/office/drawing/2014/main" id="{621EB082-3CF7-D66B-4ECE-C8187CD2C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B20CC11-5FE3-E238-943A-6BA205FB97A8}" type="slidenum">
              <a:rPr lang="en-US">
                <a:solidFill>
                  <a:schemeClr val="bg1"/>
                </a:solidFill>
              </a:rPr>
              <a:t>8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F83A81F-F8A7-6611-8778-B3603A62A18E}"/>
              </a:ext>
            </a:extLst>
          </p:cNvPr>
          <p:cNvSpPr txBox="1"/>
          <p:nvPr/>
        </p:nvSpPr>
        <p:spPr bwMode="auto">
          <a:xfrm>
            <a:off x="1045947" y="2655179"/>
            <a:ext cx="10515600" cy="1325560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 fontScale="90000" lnSpcReduction="10000"/>
          </a:bodyPr>
          <a:lstStyle>
            <a:lvl1pPr algn="ctr" defTabSz="914400">
              <a:lnSpc>
                <a:spcPct val="90000"/>
              </a:lnSpc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en-SG" sz="10000" dirty="0" err="1">
                <a:solidFill>
                  <a:schemeClr val="bg1"/>
                </a:solidFill>
                <a:latin typeface="Verdana"/>
                <a:ea typeface="Verdana"/>
                <a:cs typeface="WenQuanYi Zen Hei"/>
              </a:rPr>
              <a:t>PyGP</a:t>
            </a:r>
            <a:endParaRPr lang="en-SG" sz="12000"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B1BF4C3-3557-F801-3E68-FEC0CC0CC79A}"/>
              </a:ext>
            </a:extLst>
          </p:cNvPr>
          <p:cNvSpPr>
            <a:spLocks noGrp="1"/>
          </p:cNvSpPr>
          <p:nvPr/>
        </p:nvSpPr>
        <p:spPr bwMode="auto">
          <a:xfrm>
            <a:off x="7296961" y="1576678"/>
            <a:ext cx="5370476" cy="365600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/>
          </a:bodyPr>
          <a:lstStyle>
            <a:lvl1pPr marL="0" indent="0" algn="ctr" defTabSz="914400">
              <a:lnSpc>
                <a:spcPct val="90000"/>
              </a:lnSpc>
              <a:spcBef>
                <a:spcPts val="998"/>
              </a:spcBef>
              <a:buFont typeface="Arial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>
              <a:lnSpc>
                <a:spcPct val="90000"/>
              </a:lnSpc>
              <a:spcBef>
                <a:spcPts val="498"/>
              </a:spcBef>
              <a:buFont typeface="Arial"/>
              <a:buNone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  <a:cs typeface="WenQuanYi Zen Hei"/>
              </a:rPr>
              <a:t>Overview</a:t>
            </a:r>
            <a:endParaRPr dirty="0">
              <a:solidFill>
                <a:schemeClr val="bg1">
                  <a:lumMod val="50000"/>
                </a:schemeClr>
              </a:solidFill>
              <a:latin typeface="Verdana"/>
              <a:ea typeface="Verdana"/>
            </a:endParaRP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</a:rPr>
              <a:t>Base Game</a:t>
            </a: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/>
                </a:solidFill>
                <a:latin typeface="Verdana"/>
                <a:ea typeface="Verdana"/>
              </a:rPr>
              <a:t>Task</a:t>
            </a:r>
            <a:endParaRPr dirty="0">
              <a:solidFill>
                <a:schemeClr val="bg1"/>
              </a:solidFill>
              <a:latin typeface="Verdana"/>
              <a:ea typeface="Verdana"/>
            </a:endParaRPr>
          </a:p>
          <a:p>
            <a:pPr marL="394020" indent="-394020" algn="l">
              <a:lnSpc>
                <a:spcPct val="200000"/>
              </a:lnSpc>
              <a:buFont typeface="Arial"/>
              <a:buAutoNum type="arabicPeriod"/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Verdana"/>
                <a:ea typeface="Verdana"/>
                <a:cs typeface="WenQuanYi Zen Hei"/>
              </a:rPr>
              <a:t>Rubrics</a:t>
            </a:r>
            <a:endParaRPr dirty="0">
              <a:solidFill>
                <a:schemeClr val="bg1">
                  <a:lumMod val="50000"/>
                </a:schemeClr>
              </a:solidFill>
              <a:latin typeface="Verdana"/>
              <a:ea typeface="Verdana"/>
              <a:cs typeface="WenQuanYi Zen Hei"/>
            </a:endParaRPr>
          </a:p>
          <a:p>
            <a:pPr marL="394020" indent="-394020" algn="l">
              <a:lnSpc>
                <a:spcPct val="150000"/>
              </a:lnSpc>
              <a:buFont typeface="Arial"/>
              <a:buAutoNum type="arabicPeriod"/>
              <a:defRPr/>
            </a:pPr>
            <a:endParaRPr dirty="0">
              <a:solidFill>
                <a:schemeClr val="bg1"/>
              </a:solidFill>
              <a:latin typeface="Verdana"/>
              <a:ea typeface="Verdana"/>
              <a:cs typeface="WenQuanYi Zen Hei"/>
            </a:endParaRPr>
          </a:p>
        </p:txBody>
      </p:sp>
    </p:spTree>
    <p:extLst>
      <p:ext uri="{BB962C8B-B14F-4D97-AF65-F5344CB8AC3E}">
        <p14:creationId xmlns:p14="http://schemas.microsoft.com/office/powerpoint/2010/main" val="3794620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D4D02E-409C-00B2-A10D-750AC3D53E2E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16820416" name="Title 1">
            <a:extLst>
              <a:ext uri="{FF2B5EF4-FFF2-40B4-BE49-F238E27FC236}">
                <a16:creationId xmlns:a16="http://schemas.microsoft.com/office/drawing/2014/main" id="{9EDA9391-3ADC-9AAF-5409-3CDC26C4A37E}"/>
              </a:ext>
            </a:extLst>
          </p:cNvPr>
          <p:cNvSpPr>
            <a:spLocks noGrp="1"/>
          </p:cNvSpPr>
          <p:nvPr>
            <p:ph type="ctrTitle"/>
          </p:nvPr>
        </p:nvSpPr>
        <p:spPr bwMode="auto">
          <a:xfrm>
            <a:off x="765698" y="543171"/>
            <a:ext cx="10692990" cy="579190"/>
          </a:xfrm>
        </p:spPr>
        <p:txBody>
          <a:bodyPr vertOverflow="overflow" horzOverflow="overflow" vert="horz" wrap="square" lIns="91440" tIns="45720" rIns="91440" bIns="45720" numCol="1" spcCol="0" rtlCol="0" fromWordArt="0" anchor="b" anchorCtr="0" forceAA="0" compatLnSpc="0">
            <a:normAutofit fontScale="90000"/>
          </a:bodyPr>
          <a:lstStyle/>
          <a:p>
            <a:pPr algn="l">
              <a:defRPr/>
            </a:pPr>
            <a:r>
              <a:rPr lang="en-SG" dirty="0">
                <a:solidFill>
                  <a:schemeClr val="bg2"/>
                </a:solidFill>
              </a:rPr>
              <a:t>Task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2020665976" name="Subtitle 2">
            <a:extLst>
              <a:ext uri="{FF2B5EF4-FFF2-40B4-BE49-F238E27FC236}">
                <a16:creationId xmlns:a16="http://schemas.microsoft.com/office/drawing/2014/main" id="{5247B306-E77C-67A5-0303-F3AC49A7B47E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765698" y="1364124"/>
            <a:ext cx="5212315" cy="4933472"/>
          </a:xfrm>
        </p:spPr>
        <p:txBody>
          <a:bodyPr>
            <a:normAutofit/>
          </a:bodyPr>
          <a:lstStyle/>
          <a:p>
            <a:pPr marL="283879" indent="-283879" algn="l">
              <a:buFont typeface="Arial"/>
              <a:buChar char="•"/>
              <a:defRPr/>
            </a:pPr>
            <a:r>
              <a:rPr lang="en-US" sz="2800" dirty="0">
                <a:solidFill>
                  <a:schemeClr val="bg2"/>
                </a:solidFill>
              </a:rPr>
              <a:t>You are provided with a base fruit ninja game</a:t>
            </a:r>
          </a:p>
          <a:p>
            <a:pPr marL="283879" indent="-283879" algn="l">
              <a:buFont typeface="Arial"/>
              <a:buChar char="•"/>
              <a:defRPr/>
            </a:pPr>
            <a:endParaRPr lang="en-US" sz="2800" dirty="0">
              <a:solidFill>
                <a:schemeClr val="bg2"/>
              </a:solidFill>
            </a:endParaRPr>
          </a:p>
          <a:p>
            <a:pPr marL="283879" indent="-283879" algn="l">
              <a:buFont typeface="Arial"/>
              <a:buChar char="•"/>
              <a:defRPr/>
            </a:pPr>
            <a:r>
              <a:rPr lang="en-US" sz="2800" dirty="0">
                <a:solidFill>
                  <a:schemeClr val="bg2"/>
                </a:solidFill>
              </a:rPr>
              <a:t>Your Task is to add at least 3 new Features to the game</a:t>
            </a:r>
          </a:p>
          <a:p>
            <a:pPr marL="283879" indent="-283879" algn="l">
              <a:buFont typeface="Arial"/>
              <a:buChar char="•"/>
              <a:defRPr/>
            </a:pPr>
            <a:endParaRPr lang="en-US" sz="2800" dirty="0">
              <a:solidFill>
                <a:schemeClr val="bg2"/>
              </a:solidFill>
            </a:endParaRPr>
          </a:p>
          <a:p>
            <a:pPr marL="283879" indent="-283879" algn="l">
              <a:buFont typeface="Arial"/>
              <a:buChar char="•"/>
              <a:defRPr/>
            </a:pPr>
            <a:r>
              <a:rPr lang="en-US" sz="2800" dirty="0">
                <a:solidFill>
                  <a:schemeClr val="bg2"/>
                </a:solidFill>
              </a:rPr>
              <a:t>You must utilize functions and </a:t>
            </a:r>
            <a:r>
              <a:rPr lang="en-US" sz="2800" dirty="0" err="1">
                <a:solidFill>
                  <a:schemeClr val="bg2"/>
                </a:solidFill>
              </a:rPr>
              <a:t>obb</a:t>
            </a:r>
            <a:endParaRPr lang="en-US" sz="2800" dirty="0">
              <a:solidFill>
                <a:schemeClr val="bg2"/>
              </a:solidFill>
            </a:endParaRPr>
          </a:p>
        </p:txBody>
      </p:sp>
      <p:pic>
        <p:nvPicPr>
          <p:cNvPr id="2050" name="Picture 2" descr="11,407 Arcade Score + New World Record!!!! : r/FruitNinja">
            <a:extLst>
              <a:ext uri="{FF2B5EF4-FFF2-40B4-BE49-F238E27FC236}">
                <a16:creationId xmlns:a16="http://schemas.microsoft.com/office/drawing/2014/main" id="{19D57F73-A97B-B9E3-2489-84085E0372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32" t="17284" r="12583" b="32403"/>
          <a:stretch>
            <a:fillRect/>
          </a:stretch>
        </p:blipFill>
        <p:spPr bwMode="auto">
          <a:xfrm>
            <a:off x="7103676" y="3429000"/>
            <a:ext cx="4679828" cy="2834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C9A7F0E-9D9B-1657-27F5-8DBFCEF61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8071990" y="6287055"/>
            <a:ext cx="2743200" cy="365125"/>
          </a:xfrm>
        </p:spPr>
        <p:txBody>
          <a:bodyPr/>
          <a:lstStyle/>
          <a:p>
            <a:pPr algn="ctr">
              <a:defRPr/>
            </a:pPr>
            <a:r>
              <a:rPr lang="en-US" sz="1200" dirty="0">
                <a:solidFill>
                  <a:schemeClr val="bg1"/>
                </a:solidFill>
              </a:rPr>
              <a:t>Leaderboard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519088-2E32-0976-7BD0-876F73D0E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4245" y="685411"/>
            <a:ext cx="2218690" cy="2095429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D1424DC-891B-B364-87DB-E964B2BAD378}"/>
              </a:ext>
            </a:extLst>
          </p:cNvPr>
          <p:cNvSpPr txBox="1">
            <a:spLocks/>
          </p:cNvSpPr>
          <p:nvPr/>
        </p:nvSpPr>
        <p:spPr bwMode="auto">
          <a:xfrm>
            <a:off x="8071990" y="278084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200" dirty="0">
                <a:solidFill>
                  <a:schemeClr val="bg1"/>
                </a:solidFill>
              </a:rPr>
              <a:t>Bomb</a:t>
            </a:r>
          </a:p>
        </p:txBody>
      </p:sp>
    </p:spTree>
    <p:extLst>
      <p:ext uri="{BB962C8B-B14F-4D97-AF65-F5344CB8AC3E}">
        <p14:creationId xmlns:p14="http://schemas.microsoft.com/office/powerpoint/2010/main" val="3292682212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393</TotalTime>
  <Words>246</Words>
  <Application>Microsoft Office PowerPoint</Application>
  <DocSecurity>0</DocSecurity>
  <PresentationFormat>Widescreen</PresentationFormat>
  <Paragraphs>79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Arial</vt:lpstr>
      <vt:lpstr>Verdana</vt:lpstr>
      <vt:lpstr>Blank</vt:lpstr>
      <vt:lpstr>PYGP</vt:lpstr>
      <vt:lpstr>PowerPoint Presentation</vt:lpstr>
      <vt:lpstr>PowerPoint Presentation</vt:lpstr>
      <vt:lpstr>PyGP Overview:</vt:lpstr>
      <vt:lpstr>PowerPoint Presentation</vt:lpstr>
      <vt:lpstr>PowerPoint Presentation</vt:lpstr>
      <vt:lpstr>Fruit Ninja</vt:lpstr>
      <vt:lpstr>PowerPoint Presentation</vt:lpstr>
      <vt:lpstr>Task</vt:lpstr>
      <vt:lpstr>Task: Features</vt:lpstr>
      <vt:lpstr>PowerPoint Presentation</vt:lpstr>
      <vt:lpstr>Rubrics</vt:lpstr>
      <vt:lpstr>Rubrics</vt:lpstr>
      <vt:lpstr>QnA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kay den chen</cp:lastModifiedBy>
  <cp:revision>18</cp:revision>
  <dcterms:created xsi:type="dcterms:W3CDTF">2012-12-03T06:56:55Z</dcterms:created>
  <dcterms:modified xsi:type="dcterms:W3CDTF">2026-01-29T07:55:41Z</dcterms:modified>
  <cp:category/>
  <dc:identifier/>
  <cp:contentStatus/>
  <dc:language/>
  <cp:version/>
</cp:coreProperties>
</file>